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4" r:id="rId16"/>
    <p:sldId id="284" r:id="rId17"/>
    <p:sldId id="275" r:id="rId18"/>
    <p:sldId id="276" r:id="rId19"/>
    <p:sldId id="278" r:id="rId20"/>
    <p:sldId id="280" r:id="rId21"/>
    <p:sldId id="282" r:id="rId22"/>
  </p:sldIdLst>
  <p:sldSz cx="12192000" cy="6858000"/>
  <p:notesSz cx="6858000" cy="9144000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AC42110-41FF-4290-AAA0-97C4C27C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22BC7-6053-499E-BA9B-FFE0700A9411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24C03C6-76AA-4683-B9E8-C29F08378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432FEBC-F38A-4DD5-B22E-9CE5A118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73FDF-43AE-4B7F-AE97-7C2C4C962B4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572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DA80BBA-3D5F-4264-A6A3-C1551F165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6E034-4638-465B-B727-CD4C5E68DD2A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D636DE4-ECC6-4DCE-ADF5-EF5EE8D22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DDCEABE-9B62-43C6-B5A7-577C0C14C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9A6F0-888B-4FD3-ACEA-16D96E8C292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224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F415083-B76A-46AD-86DC-15E3F7028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2B698-B7B2-4175-8A12-C217DBDEFB31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52AAD93-C32A-4D30-8061-77D559CB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DFEDB18-B1EB-4855-B3C6-47D487A3B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C340-EE99-400C-A957-73C032CA083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635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8D389E8-3A54-4AB4-882E-42B9DB91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CB598-B487-4323-AC1F-FE6B26035C3B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851C5B0-2B77-4BB6-A628-7F85A077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B87DC2E-14CD-46CE-9F93-904A2E1A5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00CF6-FCF9-419D-B40D-9F0DCD3EBF1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17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9D9CA24-2878-4CE3-A32E-E6337D494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A8626-B293-42EA-89CF-D1CAE98AC1EB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49FC82A-F912-4217-9A25-5632FB91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DCBCA63-40C8-4CA6-9FEF-6EB24B6D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9D91C-2EDD-4018-8732-D3D95D9BB7A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165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339831D5-BDAA-4E3A-96CA-4F76CC312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9AB55-0E49-4303-8F1F-9AB1B69D864B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B295AFC5-2C1B-489B-98A5-D8B920BF5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748D02D4-F713-41FC-861C-DE9470017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8042B-E4E8-4C46-A78D-6EA95796A26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3426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773A38A4-6C55-485B-8019-D484C0643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2A89F-0AA6-4DF0-9F08-946BADD6AF8C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04924261-E689-4DB5-AA64-B1E9E2DD5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01F4F574-668A-4889-8578-AC748713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B7E39-9CA9-43A0-AB8F-6D009CC53F2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540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A6E2C974-E93E-4C0B-91C6-CDF027A2F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0351D-0E36-4D90-A7C5-4B0D5858584A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46E72B7F-6D55-4BC4-983F-96654937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B7BDF705-974C-402C-9CC8-8B697665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7618E-95ED-47AD-A4B7-CE12442EC60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572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9616FF99-41F8-451E-89EB-4576237E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9DE80-63BD-44DC-9A61-68CBE08FBFA6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56A37AA6-CCEB-4280-B3B7-507472180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B5434330-C349-412B-81C0-21BE9B96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E27C3-73C3-41F6-9FCC-0BCD3DB6ACE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739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BBAA37B5-75CD-44A4-B368-0018CFF49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8261D-58DE-439F-9062-D6860F6E5CDF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298A3F9B-C892-4476-9CDE-28D27806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F74830A1-71ED-4F7D-8808-07201D23C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5C358-3101-40FC-8573-5B3B164CDFD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344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84D9A489-4692-4627-94AF-EFB6365A3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3A640-4EC6-4716-91B2-87366A57B2EB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58A47328-55E1-485D-B9D3-655AF26B1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C4AA98B4-DC78-4306-B45B-13D533B7F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AF6F3-A68B-4901-9E73-BF130B44727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683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>
            <a:extLst>
              <a:ext uri="{FF2B5EF4-FFF2-40B4-BE49-F238E27FC236}">
                <a16:creationId xmlns:a16="http://schemas.microsoft.com/office/drawing/2014/main" id="{0F4F0A8D-7BD5-4938-AA58-4B87C836A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zervirano mjesto teksta 2">
            <a:extLst>
              <a:ext uri="{FF2B5EF4-FFF2-40B4-BE49-F238E27FC236}">
                <a16:creationId xmlns:a16="http://schemas.microsoft.com/office/drawing/2014/main" id="{2079FA8D-4769-4C8E-9A65-90DE69A88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1A3C291-4767-4567-83E9-DF34C10E2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23CBEC-3CDD-4291-9F07-B4A33D287E29}" type="datetimeFigureOut">
              <a:rPr lang="hr-HR"/>
              <a:pPr>
                <a:defRPr/>
              </a:pPr>
              <a:t>28.12.2021.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B25642A-2073-43F9-8458-504E2BE468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BB5C328-4B1A-4601-99FC-9B01B1220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0E729C-0DF3-4432-B222-A6A95E6D27D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0CB044-0605-4892-B832-D17F6EABF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82650"/>
            <a:ext cx="9144000" cy="2387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b="1" dirty="0">
                <a:solidFill>
                  <a:srgbClr val="002060"/>
                </a:solidFill>
                <a:latin typeface="Adobe Caslon Pro" panose="0205050205050A020403" pitchFamily="18" charset="-18"/>
                <a:cs typeface="Adobe Hebrew" panose="02040503050201020203" pitchFamily="18" charset="-79"/>
              </a:rPr>
              <a:t>PROMJENJIVE I NEPROMJENJIVE RIJEČI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8CA0875-7647-4182-A0C4-3A7AE5F2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9144000" cy="60007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rgbClr val="002060"/>
                </a:solidFill>
                <a:latin typeface="Adobe Caslon Pro" panose="0205050205050A020403" pitchFamily="18" charset="-18"/>
                <a:cs typeface="Adobe Hebrew" panose="02040503050201020203" pitchFamily="18" charset="-79"/>
              </a:rPr>
              <a:t>5. RAZRED</a:t>
            </a:r>
          </a:p>
        </p:txBody>
      </p:sp>
      <p:sp>
        <p:nvSpPr>
          <p:cNvPr id="4" name="Podnaslov 2">
            <a:extLst>
              <a:ext uri="{FF2B5EF4-FFF2-40B4-BE49-F238E27FC236}">
                <a16:creationId xmlns:a16="http://schemas.microsoft.com/office/drawing/2014/main" id="{87B83789-FDC8-48A3-9529-5BB0439D41C9}"/>
              </a:ext>
            </a:extLst>
          </p:cNvPr>
          <p:cNvSpPr txBox="1">
            <a:spLocks/>
          </p:cNvSpPr>
          <p:nvPr/>
        </p:nvSpPr>
        <p:spPr>
          <a:xfrm>
            <a:off x="1698625" y="5668963"/>
            <a:ext cx="9144000" cy="60007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rgbClr val="002060"/>
                </a:solidFill>
                <a:latin typeface="Adobe Caslon Pro" panose="0205050205050A020403" pitchFamily="18" charset="-18"/>
                <a:cs typeface="Adobe Hebrew" panose="02040503050201020203" pitchFamily="18" charset="-79"/>
              </a:rPr>
              <a:t>Sanja Bosak, prof.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8B18D45-6101-4177-B06C-FC4222F8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3240"/>
          </a:xfrm>
        </p:spPr>
        <p:txBody>
          <a:bodyPr/>
          <a:lstStyle/>
          <a:p>
            <a:r>
              <a:rPr lang="hr-HR" dirty="0"/>
              <a:t>Promotrite sljedeće riječi:</a:t>
            </a:r>
          </a:p>
          <a:p>
            <a:pPr marL="0" indent="0">
              <a:buNone/>
            </a:pPr>
            <a:r>
              <a:rPr lang="hr-HR" dirty="0"/>
              <a:t>velika			plave</a:t>
            </a:r>
          </a:p>
          <a:p>
            <a:pPr marL="0" indent="0">
              <a:buNone/>
            </a:pPr>
            <a:r>
              <a:rPr lang="hr-HR" dirty="0"/>
              <a:t>velike	(torbe)	plavi (blok</a:t>
            </a:r>
            <a:r>
              <a:rPr lang="hr-HR" dirty="0" smtClean="0"/>
              <a:t>)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Na koju se vrstu riječi vežu?</a:t>
            </a:r>
          </a:p>
          <a:p>
            <a:pPr marL="0" indent="0">
              <a:buNone/>
            </a:pPr>
            <a:r>
              <a:rPr lang="hr-HR" dirty="0">
                <a:solidFill>
                  <a:srgbClr val="7030A0"/>
                </a:solidFill>
              </a:rPr>
              <a:t>Vežu se na imenice.</a:t>
            </a:r>
          </a:p>
          <a:p>
            <a:r>
              <a:rPr lang="hr-HR" dirty="0"/>
              <a:t>Ponovimo:</a:t>
            </a:r>
          </a:p>
          <a:p>
            <a:r>
              <a:rPr lang="hr-HR" dirty="0"/>
              <a:t>Kako nazivamo vrstu riječi koja opisuje neku imenicu?</a:t>
            </a:r>
          </a:p>
          <a:p>
            <a:pPr marL="0" indent="0">
              <a:buNone/>
            </a:pPr>
            <a:r>
              <a:rPr lang="hr-HR" dirty="0">
                <a:solidFill>
                  <a:srgbClr val="7030A0"/>
                </a:solidFill>
              </a:rPr>
              <a:t>Nazivamo je </a:t>
            </a:r>
            <a:r>
              <a:rPr lang="hr-HR" b="1" u="sng" dirty="0">
                <a:solidFill>
                  <a:srgbClr val="7030A0"/>
                </a:solidFill>
              </a:rPr>
              <a:t>pridjevi</a:t>
            </a:r>
            <a:r>
              <a:rPr lang="hr-HR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BC5EB04D-E77A-4436-9C03-5CEA9A147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 - pridjevi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87306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0386BA6-0997-401D-9063-60EA8DF1E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8876"/>
            <a:ext cx="10515600" cy="5363997"/>
          </a:xfrm>
        </p:spPr>
        <p:txBody>
          <a:bodyPr/>
          <a:lstStyle/>
          <a:p>
            <a:r>
              <a:rPr lang="hr-HR" dirty="0">
                <a:latin typeface="Adobe Caslon Pro" panose="0205050205050A020403" pitchFamily="18" charset="-18"/>
              </a:rPr>
              <a:t>Možemo li te riječi rastaviti na osnovu i nastavak?</a:t>
            </a:r>
          </a:p>
          <a:p>
            <a:pPr marL="0" indent="0">
              <a:buNone/>
            </a:pP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Da, možemo ih rastaviti</a:t>
            </a:r>
            <a:r>
              <a:rPr lang="hr-HR" dirty="0">
                <a:latin typeface="Adobe Caslon Pro" panose="0205050205050A020403" pitchFamily="18" charset="-18"/>
              </a:rPr>
              <a:t>.</a:t>
            </a:r>
          </a:p>
          <a:p>
            <a:pPr marL="0" indent="0">
              <a:buNone/>
            </a:pPr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	</a:t>
            </a:r>
            <a:r>
              <a:rPr lang="hr-HR" dirty="0">
                <a:highlight>
                  <a:srgbClr val="FFFF00"/>
                </a:highlight>
                <a:latin typeface="Adobe Caslon Pro" panose="0205050205050A020403" pitchFamily="18" charset="-18"/>
              </a:rPr>
              <a:t>velik</a:t>
            </a:r>
            <a:r>
              <a:rPr lang="hr-HR" dirty="0">
                <a:highlight>
                  <a:srgbClr val="00FFFF"/>
                </a:highlight>
                <a:latin typeface="Adobe Caslon Pro" panose="0205050205050A020403" pitchFamily="18" charset="-18"/>
              </a:rPr>
              <a:t>a</a:t>
            </a:r>
            <a:r>
              <a:rPr lang="hr-HR" dirty="0">
                <a:latin typeface="Adobe Caslon Pro" panose="0205050205050A020403" pitchFamily="18" charset="-18"/>
              </a:rPr>
              <a:t>						</a:t>
            </a:r>
            <a:r>
              <a:rPr lang="hr-HR" dirty="0">
                <a:highlight>
                  <a:srgbClr val="FFFF00"/>
                </a:highlight>
                <a:latin typeface="Adobe Caslon Pro" panose="0205050205050A020403" pitchFamily="18" charset="-18"/>
              </a:rPr>
              <a:t>plav</a:t>
            </a:r>
            <a:r>
              <a:rPr lang="hr-HR" dirty="0">
                <a:highlight>
                  <a:srgbClr val="00FFFF"/>
                </a:highlight>
                <a:latin typeface="Adobe Caslon Pro" panose="0205050205050A020403" pitchFamily="18" charset="-18"/>
              </a:rPr>
              <a:t>e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	</a:t>
            </a:r>
            <a:r>
              <a:rPr lang="hr-HR" dirty="0">
                <a:highlight>
                  <a:srgbClr val="FFFF00"/>
                </a:highlight>
                <a:latin typeface="Adobe Caslon Pro" panose="0205050205050A020403" pitchFamily="18" charset="-18"/>
              </a:rPr>
              <a:t>velik</a:t>
            </a:r>
            <a:r>
              <a:rPr lang="hr-HR" dirty="0">
                <a:highlight>
                  <a:srgbClr val="00FFFF"/>
                </a:highlight>
                <a:latin typeface="Adobe Caslon Pro" panose="0205050205050A020403" pitchFamily="18" charset="-18"/>
              </a:rPr>
              <a:t>e</a:t>
            </a:r>
            <a:r>
              <a:rPr lang="hr-HR" dirty="0">
                <a:latin typeface="Adobe Caslon Pro" panose="0205050205050A020403" pitchFamily="18" charset="-18"/>
              </a:rPr>
              <a:t>						</a:t>
            </a:r>
            <a:r>
              <a:rPr lang="hr-HR" dirty="0">
                <a:highlight>
                  <a:srgbClr val="FFFF00"/>
                </a:highlight>
                <a:latin typeface="Adobe Caslon Pro" panose="0205050205050A020403" pitchFamily="18" charset="-18"/>
              </a:rPr>
              <a:t>plav</a:t>
            </a:r>
            <a:r>
              <a:rPr lang="hr-HR" dirty="0">
                <a:highlight>
                  <a:srgbClr val="00FFFF"/>
                </a:highlight>
                <a:latin typeface="Adobe Caslon Pro" panose="0205050205050A020403" pitchFamily="18" charset="-18"/>
              </a:rPr>
              <a:t>i </a:t>
            </a:r>
          </a:p>
          <a:p>
            <a:pPr marL="0" indent="0">
              <a:buNone/>
            </a:pPr>
            <a:endParaRPr lang="hr-HR" dirty="0">
              <a:highlight>
                <a:srgbClr val="00FFFF"/>
              </a:highlight>
              <a:latin typeface="Adobe Caslon Pro" panose="0205050205050A020403" pitchFamily="18" charset="-18"/>
            </a:endParaRP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osnova         nastavak                            osnova     nastavak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Zaključimo: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002060"/>
                </a:solidFill>
                <a:latin typeface="Adobe Caslon Pro" panose="0205050205050A020403" pitchFamily="18" charset="-18"/>
              </a:rPr>
              <a:t>- i pridjevi su promjenjive riječi koje mijenjaju svoj oblik dodavanjem različitih nastavaka na osnovu riječi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5B76DA06-B39E-4694-83F5-D1CE81AF8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014496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 - pridjevi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  <p:cxnSp>
        <p:nvCxnSpPr>
          <p:cNvPr id="5" name="Ravni poveznik sa strelicom 4">
            <a:extLst>
              <a:ext uri="{FF2B5EF4-FFF2-40B4-BE49-F238E27FC236}">
                <a16:creationId xmlns:a16="http://schemas.microsoft.com/office/drawing/2014/main" id="{93419DC6-E0C3-4F6D-8A08-7C1A36ABB2B6}"/>
              </a:ext>
            </a:extLst>
          </p:cNvPr>
          <p:cNvCxnSpPr>
            <a:cxnSpLocks/>
          </p:cNvCxnSpPr>
          <p:nvPr/>
        </p:nvCxnSpPr>
        <p:spPr>
          <a:xfrm flipH="1">
            <a:off x="1637862" y="3578527"/>
            <a:ext cx="422936" cy="500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sa strelicom 6">
            <a:extLst>
              <a:ext uri="{FF2B5EF4-FFF2-40B4-BE49-F238E27FC236}">
                <a16:creationId xmlns:a16="http://schemas.microsoft.com/office/drawing/2014/main" id="{924DBD46-710E-4D23-B0AF-FE81C492B8B1}"/>
              </a:ext>
            </a:extLst>
          </p:cNvPr>
          <p:cNvCxnSpPr>
            <a:cxnSpLocks/>
          </p:cNvCxnSpPr>
          <p:nvPr/>
        </p:nvCxnSpPr>
        <p:spPr>
          <a:xfrm>
            <a:off x="2590187" y="3614704"/>
            <a:ext cx="591251" cy="520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>
            <a:extLst>
              <a:ext uri="{FF2B5EF4-FFF2-40B4-BE49-F238E27FC236}">
                <a16:creationId xmlns:a16="http://schemas.microsoft.com/office/drawing/2014/main" id="{9A41C9F5-895E-4DB1-BF2A-A9B87AF13FE2}"/>
              </a:ext>
            </a:extLst>
          </p:cNvPr>
          <p:cNvCxnSpPr>
            <a:cxnSpLocks/>
          </p:cNvCxnSpPr>
          <p:nvPr/>
        </p:nvCxnSpPr>
        <p:spPr>
          <a:xfrm flipH="1">
            <a:off x="6852286" y="3578527"/>
            <a:ext cx="635843" cy="631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>
            <a:extLst>
              <a:ext uri="{FF2B5EF4-FFF2-40B4-BE49-F238E27FC236}">
                <a16:creationId xmlns:a16="http://schemas.microsoft.com/office/drawing/2014/main" id="{00F452B0-73AD-4C72-8F32-E9390C4D532D}"/>
              </a:ext>
            </a:extLst>
          </p:cNvPr>
          <p:cNvCxnSpPr>
            <a:cxnSpLocks/>
          </p:cNvCxnSpPr>
          <p:nvPr/>
        </p:nvCxnSpPr>
        <p:spPr>
          <a:xfrm>
            <a:off x="7972926" y="3588907"/>
            <a:ext cx="561474" cy="649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340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1CF8FF1-412A-4786-BA47-9932A9DD5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305"/>
            <a:ext cx="10515600" cy="4259091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 smtClean="0">
                <a:latin typeface="Adobe Caslon Pro" panose="0205050205050A020403" pitchFamily="18" charset="-18"/>
              </a:rPr>
              <a:t>1. Samostalno napišite </a:t>
            </a:r>
            <a:r>
              <a:rPr lang="hr-HR" dirty="0">
                <a:latin typeface="Adobe Caslon Pro" panose="0205050205050A020403" pitchFamily="18" charset="-18"/>
              </a:rPr>
              <a:t>nekoliko oblika riječi „velika torba</a:t>
            </a:r>
            <a:r>
              <a:rPr lang="hr-HR" dirty="0" smtClean="0">
                <a:latin typeface="Adobe Caslon Pro" panose="0205050205050A020403" pitchFamily="18" charset="-18"/>
              </a:rPr>
              <a:t>” slijedeći primjer. </a:t>
            </a:r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 smtClean="0">
                <a:latin typeface="Adobe Caslon Pro" panose="0205050205050A020403" pitchFamily="18" charset="-18"/>
              </a:rPr>
              <a:t>2. Okomitom </a:t>
            </a:r>
            <a:r>
              <a:rPr lang="hr-HR" dirty="0">
                <a:latin typeface="Adobe Caslon Pro" panose="0205050205050A020403" pitchFamily="18" charset="-18"/>
              </a:rPr>
              <a:t>crtom odvojite osnovu od nastavka.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PRIMJER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U </a:t>
            </a: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velik</a:t>
            </a:r>
            <a:r>
              <a:rPr lang="hr-HR" dirty="0">
                <a:solidFill>
                  <a:srgbClr val="FF0000"/>
                </a:solidFill>
                <a:latin typeface="Adobe Caslon Pro" panose="0205050205050A020403" pitchFamily="18" charset="-18"/>
              </a:rPr>
              <a:t>oj</a:t>
            </a: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 torb</a:t>
            </a:r>
            <a:r>
              <a:rPr lang="hr-HR" dirty="0">
                <a:solidFill>
                  <a:srgbClr val="FF0000"/>
                </a:solidFill>
                <a:latin typeface="Adobe Caslon Pro" panose="0205050205050A020403" pitchFamily="18" charset="-18"/>
              </a:rPr>
              <a:t>i</a:t>
            </a: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 </a:t>
            </a:r>
            <a:r>
              <a:rPr lang="hr-HR" dirty="0">
                <a:latin typeface="Adobe Caslon Pro" panose="0205050205050A020403" pitchFamily="18" charset="-18"/>
              </a:rPr>
              <a:t>nalaze se knjige.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Pas stoji ispred </a:t>
            </a: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velik</a:t>
            </a:r>
            <a:r>
              <a:rPr lang="hr-HR" dirty="0">
                <a:solidFill>
                  <a:srgbClr val="FF0000"/>
                </a:solidFill>
                <a:latin typeface="Adobe Caslon Pro" panose="0205050205050A020403" pitchFamily="18" charset="-18"/>
              </a:rPr>
              <a:t>e</a:t>
            </a: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 torb</a:t>
            </a:r>
            <a:r>
              <a:rPr lang="hr-HR" dirty="0">
                <a:solidFill>
                  <a:srgbClr val="FF0000"/>
                </a:solidFill>
                <a:latin typeface="Adobe Caslon Pro" panose="0205050205050A020403" pitchFamily="18" charset="-18"/>
              </a:rPr>
              <a:t>e</a:t>
            </a:r>
            <a:r>
              <a:rPr lang="hr-HR" dirty="0">
                <a:latin typeface="Adobe Caslon Pro" panose="0205050205050A020403" pitchFamily="18" charset="-18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r-HR" dirty="0">
              <a:latin typeface="Adobe Caslon Pro" panose="0205050205050A020403" pitchFamily="18" charset="-18"/>
            </a:endParaRP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E612E7BF-64BF-4F3C-9AE2-0D1C36525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608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Zadatak</a:t>
            </a:r>
          </a:p>
        </p:txBody>
      </p:sp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FDA1CC47-A0A6-4C7C-9CFC-29F3B24C524B}"/>
              </a:ext>
            </a:extLst>
          </p:cNvPr>
          <p:cNvCxnSpPr>
            <a:cxnSpLocks/>
          </p:cNvCxnSpPr>
          <p:nvPr/>
        </p:nvCxnSpPr>
        <p:spPr>
          <a:xfrm>
            <a:off x="1946504" y="3727174"/>
            <a:ext cx="0" cy="692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>
            <a:extLst>
              <a:ext uri="{FF2B5EF4-FFF2-40B4-BE49-F238E27FC236}">
                <a16:creationId xmlns:a16="http://schemas.microsoft.com/office/drawing/2014/main" id="{560B30A2-7D61-425E-BB6A-9EBB67B7791E}"/>
              </a:ext>
            </a:extLst>
          </p:cNvPr>
          <p:cNvCxnSpPr/>
          <p:nvPr/>
        </p:nvCxnSpPr>
        <p:spPr>
          <a:xfrm>
            <a:off x="2892347" y="3727174"/>
            <a:ext cx="0" cy="692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>
            <a:extLst>
              <a:ext uri="{FF2B5EF4-FFF2-40B4-BE49-F238E27FC236}">
                <a16:creationId xmlns:a16="http://schemas.microsoft.com/office/drawing/2014/main" id="{2EC6BE71-1B49-410E-8D8E-4AFEF52D959A}"/>
              </a:ext>
            </a:extLst>
          </p:cNvPr>
          <p:cNvCxnSpPr/>
          <p:nvPr/>
        </p:nvCxnSpPr>
        <p:spPr>
          <a:xfrm>
            <a:off x="3843370" y="4419600"/>
            <a:ext cx="0" cy="596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>
            <a:extLst>
              <a:ext uri="{FF2B5EF4-FFF2-40B4-BE49-F238E27FC236}">
                <a16:creationId xmlns:a16="http://schemas.microsoft.com/office/drawing/2014/main" id="{E9CEC557-239A-459E-B7CD-699439B456F8}"/>
              </a:ext>
            </a:extLst>
          </p:cNvPr>
          <p:cNvCxnSpPr/>
          <p:nvPr/>
        </p:nvCxnSpPr>
        <p:spPr>
          <a:xfrm>
            <a:off x="4701389" y="4419600"/>
            <a:ext cx="0" cy="6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351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838B769-A5A6-4850-B84B-61F2B3A6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6" y="1253331"/>
            <a:ext cx="10515600" cy="490893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dirty="0">
                <a:latin typeface="Adobe Caslon Pro" panose="0205050205050A020403" pitchFamily="18" charset="-18"/>
              </a:rPr>
              <a:t>Promotrite rečenicu: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Klara crta dugu.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dirty="0">
                <a:latin typeface="Adobe Caslon Pro" panose="0205050205050A020403" pitchFamily="18" charset="-18"/>
              </a:rPr>
              <a:t>Koje se vrste riječi pojavljuju u rečenici?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Klara = </a:t>
            </a:r>
            <a:r>
              <a:rPr lang="hr-HR" dirty="0">
                <a:solidFill>
                  <a:srgbClr val="FF0000"/>
                </a:solidFill>
                <a:latin typeface="Adobe Caslon Pro" panose="0205050205050A020403" pitchFamily="18" charset="-18"/>
              </a:rPr>
              <a:t>imenica</a:t>
            </a:r>
            <a:r>
              <a:rPr lang="hr-HR" dirty="0">
                <a:latin typeface="Adobe Caslon Pro" panose="0205050205050A020403" pitchFamily="18" charset="-18"/>
              </a:rPr>
              <a:t>	dugu = </a:t>
            </a:r>
            <a:r>
              <a:rPr lang="hr-HR" dirty="0">
                <a:solidFill>
                  <a:srgbClr val="FF0000"/>
                </a:solidFill>
                <a:latin typeface="Adobe Caslon Pro" panose="0205050205050A020403" pitchFamily="18" charset="-18"/>
              </a:rPr>
              <a:t>imenica</a:t>
            </a:r>
            <a:r>
              <a:rPr lang="hr-HR" dirty="0">
                <a:latin typeface="Adobe Caslon Pro" panose="0205050205050A020403" pitchFamily="18" charset="-18"/>
              </a:rPr>
              <a:t>	crta = </a:t>
            </a:r>
            <a:r>
              <a:rPr lang="hr-HR" dirty="0">
                <a:solidFill>
                  <a:srgbClr val="FF0000"/>
                </a:solidFill>
                <a:latin typeface="Adobe Caslon Pro" panose="0205050205050A020403" pitchFamily="18" charset="-18"/>
              </a:rPr>
              <a:t>glagol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002060"/>
                </a:solidFill>
                <a:latin typeface="Adobe Caslon Pro" panose="0205050205050A020403" pitchFamily="18" charset="-18"/>
              </a:rPr>
              <a:t>Glagol označuje radnju.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Razmislite – možemo li glagolu promijeniti oblik?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D22A0553-26D6-400C-A8A4-968CD558E1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66342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 - glagoli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62690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D1FE17-AFE8-46A1-8477-FE5B3DBA0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Uvrstite riječ „crta” u rečenice.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Klara i Petar _____________ dugu.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Vi ______________ dugu.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Ja _______________ dugu.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Moja mama _________________ dugu.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r-HR" dirty="0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42396700-0770-49D8-9BFD-AD4EECDE1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Zadatak</a:t>
            </a:r>
          </a:p>
        </p:txBody>
      </p:sp>
    </p:spTree>
    <p:extLst>
      <p:ext uri="{BB962C8B-B14F-4D97-AF65-F5344CB8AC3E}">
        <p14:creationId xmlns:p14="http://schemas.microsoft.com/office/powerpoint/2010/main" val="4064329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302189-44D2-4285-89EC-14956F40A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09"/>
            <a:ext cx="10515600" cy="491586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dirty="0">
                <a:latin typeface="Adobe Caslon Pro" panose="0205050205050A020403" pitchFamily="18" charset="-18"/>
              </a:rPr>
              <a:t>Zaključimo: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002060"/>
                </a:solidFill>
                <a:latin typeface="Adobe Caslon Pro" panose="0205050205050A020403" pitchFamily="18" charset="-18"/>
              </a:rPr>
              <a:t>- i glagoli su promjenjive riječi koje mijenjaju svoj oblik dodavanjem različitih nastavaka na osnovu riječi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	CRT -				</a:t>
            </a:r>
            <a:r>
              <a:rPr lang="hr-HR" dirty="0" smtClean="0">
                <a:latin typeface="Adobe Caslon Pro" panose="0205050205050A020403" pitchFamily="18" charset="-18"/>
              </a:rPr>
              <a:t>          -</a:t>
            </a:r>
            <a:r>
              <a:rPr lang="hr-HR" dirty="0">
                <a:latin typeface="Adobe Caslon Pro" panose="0205050205050A020403" pitchFamily="18" charset="-18"/>
              </a:rPr>
              <a:t>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						-AM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	osnova				-ATE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						-AJU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						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							nastavak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F0FB63F8-B611-48BB-A937-65922C395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  <p:cxnSp>
        <p:nvCxnSpPr>
          <p:cNvPr id="6" name="Ravni poveznik sa strelicom 5">
            <a:extLst>
              <a:ext uri="{FF2B5EF4-FFF2-40B4-BE49-F238E27FC236}">
                <a16:creationId xmlns:a16="http://schemas.microsoft.com/office/drawing/2014/main" id="{6EB761A3-9E59-42CD-A9DE-4CFE80DF1F09}"/>
              </a:ext>
            </a:extLst>
          </p:cNvPr>
          <p:cNvCxnSpPr>
            <a:cxnSpLocks/>
          </p:cNvCxnSpPr>
          <p:nvPr/>
        </p:nvCxnSpPr>
        <p:spPr>
          <a:xfrm>
            <a:off x="2279374" y="4306957"/>
            <a:ext cx="0" cy="450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>
            <a:extLst>
              <a:ext uri="{FF2B5EF4-FFF2-40B4-BE49-F238E27FC236}">
                <a16:creationId xmlns:a16="http://schemas.microsoft.com/office/drawing/2014/main" id="{F67CE8F8-3C8A-4756-80A2-0B92D93A857B}"/>
              </a:ext>
            </a:extLst>
          </p:cNvPr>
          <p:cNvCxnSpPr>
            <a:cxnSpLocks/>
          </p:cNvCxnSpPr>
          <p:nvPr/>
        </p:nvCxnSpPr>
        <p:spPr>
          <a:xfrm>
            <a:off x="6997148" y="5685183"/>
            <a:ext cx="841754" cy="466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182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838B769-A5A6-4850-B84B-61F2B3A6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6" y="1253331"/>
            <a:ext cx="10515600" cy="4908930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r-HR" dirty="0" smtClean="0">
              <a:solidFill>
                <a:schemeClr val="accent5">
                  <a:lumMod val="50000"/>
                </a:schemeClr>
              </a:solidFill>
              <a:latin typeface="Adobe Caslon Pro" panose="0205050205050A020403" pitchFamily="18" charset="-1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 smtClean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Naučili 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ste što je osnova, a što nastavak riječi. </a:t>
            </a:r>
            <a:endParaRPr lang="hr-HR" dirty="0" smtClean="0">
              <a:solidFill>
                <a:schemeClr val="accent5">
                  <a:lumMod val="50000"/>
                </a:schemeClr>
              </a:solidFill>
              <a:latin typeface="Adobe Caslon Pro" panose="0205050205050A020403" pitchFamily="18" charset="-1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r-HR" dirty="0">
              <a:solidFill>
                <a:schemeClr val="accent5">
                  <a:lumMod val="50000"/>
                </a:schemeClr>
              </a:solidFill>
              <a:latin typeface="Adobe Caslon Pro" panose="0205050205050A020403" pitchFamily="18" charset="-1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 smtClean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Također 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da promjenjive riječi mijenjaju svoj oblik promjenom nastavka, ali ne </a:t>
            </a:r>
            <a:r>
              <a:rPr lang="hr-HR" dirty="0" smtClean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mijenjaju svoje značenje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r-HR" dirty="0">
              <a:latin typeface="Adobe Caslon Pro" panose="0205050205050A020403" pitchFamily="18" charset="-18"/>
            </a:endParaRP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D22A0553-26D6-400C-A8A4-968CD558E1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66342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87337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4CC3A13-9F91-44C8-A2C1-D320588F9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855" y="897776"/>
            <a:ext cx="10704443" cy="460409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dirty="0">
                <a:latin typeface="Adobe Caslon Pro" panose="0205050205050A020403" pitchFamily="18" charset="-18"/>
              </a:rPr>
              <a:t>Promotrite rečenicu: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Klara je polako sjela na kamen i iz velike torbe izvadila blok za skiciranje.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dirty="0">
                <a:latin typeface="Adobe Caslon Pro" panose="0205050205050A020403" pitchFamily="18" charset="-18"/>
              </a:rPr>
              <a:t>Podcrtajte riječi kojima ne možemo mijenjati oblik.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Klara je </a:t>
            </a:r>
            <a:r>
              <a:rPr lang="hr-HR" b="1" u="sng" dirty="0">
                <a:solidFill>
                  <a:srgbClr val="FF0000"/>
                </a:solidFill>
                <a:latin typeface="Adobe Caslon Pro" panose="0205050205050A020403" pitchFamily="18" charset="-18"/>
              </a:rPr>
              <a:t>polako</a:t>
            </a:r>
            <a:r>
              <a:rPr lang="hr-HR" dirty="0">
                <a:latin typeface="Adobe Caslon Pro" panose="0205050205050A020403" pitchFamily="18" charset="-18"/>
              </a:rPr>
              <a:t> sjela </a:t>
            </a:r>
            <a:r>
              <a:rPr lang="hr-HR" b="1" u="sng" dirty="0">
                <a:solidFill>
                  <a:srgbClr val="FF0000"/>
                </a:solidFill>
                <a:latin typeface="Adobe Caslon Pro" panose="0205050205050A020403" pitchFamily="18" charset="-18"/>
              </a:rPr>
              <a:t>na</a:t>
            </a:r>
            <a:r>
              <a:rPr lang="hr-HR" dirty="0">
                <a:latin typeface="Adobe Caslon Pro" panose="0205050205050A020403" pitchFamily="18" charset="-18"/>
              </a:rPr>
              <a:t> kamen </a:t>
            </a:r>
            <a:r>
              <a:rPr lang="hr-HR" b="1" u="sng" dirty="0">
                <a:solidFill>
                  <a:srgbClr val="FF0000"/>
                </a:solidFill>
                <a:latin typeface="Adobe Caslon Pro" panose="0205050205050A020403" pitchFamily="18" charset="-18"/>
              </a:rPr>
              <a:t>i</a:t>
            </a:r>
            <a:r>
              <a:rPr lang="hr-HR" b="1" dirty="0">
                <a:solidFill>
                  <a:srgbClr val="FF0000"/>
                </a:solidFill>
                <a:latin typeface="Adobe Caslon Pro" panose="0205050205050A020403" pitchFamily="18" charset="-18"/>
              </a:rPr>
              <a:t> </a:t>
            </a:r>
            <a:r>
              <a:rPr lang="hr-HR" b="1" u="sng" dirty="0">
                <a:solidFill>
                  <a:srgbClr val="FF0000"/>
                </a:solidFill>
                <a:latin typeface="Adobe Caslon Pro" panose="0205050205050A020403" pitchFamily="18" charset="-18"/>
              </a:rPr>
              <a:t>iz</a:t>
            </a:r>
            <a:r>
              <a:rPr lang="hr-HR" dirty="0">
                <a:latin typeface="Adobe Caslon Pro" panose="0205050205050A020403" pitchFamily="18" charset="-18"/>
              </a:rPr>
              <a:t> velike torbe izvadila blok </a:t>
            </a:r>
            <a:r>
              <a:rPr lang="hr-HR" b="1" dirty="0">
                <a:solidFill>
                  <a:srgbClr val="FF0000"/>
                </a:solidFill>
                <a:latin typeface="Adobe Caslon Pro" panose="0205050205050A020403" pitchFamily="18" charset="-18"/>
              </a:rPr>
              <a:t>za</a:t>
            </a:r>
            <a:r>
              <a:rPr lang="hr-HR" dirty="0">
                <a:latin typeface="Adobe Caslon Pro" panose="0205050205050A020403" pitchFamily="18" charset="-18"/>
              </a:rPr>
              <a:t> skiciranje.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dirty="0">
                <a:latin typeface="Adobe Caslon Pro" panose="0205050205050A020403" pitchFamily="18" charset="-18"/>
              </a:rPr>
              <a:t>Kako zovemo riječi kojima ne možemo mijenjati oblik?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002060"/>
                </a:solidFill>
                <a:latin typeface="Adobe Caslon Pro" panose="0205050205050A020403" pitchFamily="18" charset="-18"/>
              </a:rPr>
              <a:t>Zovemo ih </a:t>
            </a:r>
            <a:r>
              <a:rPr lang="hr-HR" b="1" dirty="0">
                <a:solidFill>
                  <a:srgbClr val="002060"/>
                </a:solidFill>
                <a:latin typeface="Adobe Caslon Pro" panose="0205050205050A020403" pitchFamily="18" charset="-18"/>
              </a:rPr>
              <a:t>NEPROMJENJIVE RIJEČI</a:t>
            </a:r>
            <a:r>
              <a:rPr lang="hr-HR" dirty="0">
                <a:solidFill>
                  <a:srgbClr val="002060"/>
                </a:solidFill>
                <a:latin typeface="Adobe Caslon Pro" panose="0205050205050A020403" pitchFamily="18" charset="-18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002060"/>
                </a:solidFill>
                <a:latin typeface="Adobe Caslon Pro" panose="0205050205050A020403" pitchFamily="18" charset="-18"/>
              </a:rPr>
              <a:t>Nepromjenjive riječi </a:t>
            </a:r>
            <a:r>
              <a:rPr lang="hr-HR" b="1" dirty="0">
                <a:solidFill>
                  <a:schemeClr val="accent4">
                    <a:lumMod val="50000"/>
                  </a:schemeClr>
                </a:solidFill>
                <a:latin typeface="Adobe Caslon Pro" panose="0205050205050A020403" pitchFamily="18" charset="-18"/>
              </a:rPr>
              <a:t>utječu na promjenu oblika </a:t>
            </a:r>
            <a:r>
              <a:rPr lang="hr-HR" dirty="0">
                <a:solidFill>
                  <a:srgbClr val="002060"/>
                </a:solidFill>
                <a:latin typeface="Adobe Caslon Pro" panose="0205050205050A020403" pitchFamily="18" charset="-18"/>
              </a:rPr>
              <a:t>promjenjivih riječi.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4B49F8AA-9041-45C3-92C8-97726C740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15744"/>
            <a:ext cx="10515600" cy="782032"/>
          </a:xfrm>
        </p:spPr>
        <p:txBody>
          <a:bodyPr/>
          <a:lstStyle/>
          <a:p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Nepromjenjive </a:t>
            </a:r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riječi</a:t>
            </a:r>
          </a:p>
        </p:txBody>
      </p:sp>
    </p:spTree>
    <p:extLst>
      <p:ext uri="{BB962C8B-B14F-4D97-AF65-F5344CB8AC3E}">
        <p14:creationId xmlns:p14="http://schemas.microsoft.com/office/powerpoint/2010/main" val="3086359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56F4C37-8BF8-4E3A-A9F1-0C6BA3F91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797"/>
            <a:ext cx="10515600" cy="4687033"/>
          </a:xfrm>
        </p:spPr>
        <p:txBody>
          <a:bodyPr/>
          <a:lstStyle/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1. Prepišite rečenice.</a:t>
            </a:r>
          </a:p>
          <a:p>
            <a:pPr marL="0" indent="0">
              <a:buNone/>
            </a:pP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Marija stoji pokraj žutosmeđeg mješanca. </a:t>
            </a:r>
          </a:p>
          <a:p>
            <a:pPr marL="0" indent="0">
              <a:buNone/>
            </a:pP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Pas liže Mariji ruku i ona pogladi psa ispod brade, a onda po leđima. </a:t>
            </a:r>
          </a:p>
          <a:p>
            <a:pPr marL="0" indent="0">
              <a:buNone/>
            </a:pP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Odmah su postali prijatelji. 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2. Nacrtajte tablicu (prema primjeru).</a:t>
            </a:r>
          </a:p>
          <a:p>
            <a:endParaRPr lang="hr-HR" dirty="0">
              <a:latin typeface="Adobe Caslon Pro" panose="0205050205050A020403" pitchFamily="18" charset="-18"/>
            </a:endParaRPr>
          </a:p>
          <a:p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buNone/>
            </a:pPr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Iz rečenica ispišite promjenjive i nepromjenjive riječi u onom obliku u kojemu se nalaze u rečenicama.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2251740F-60D1-4EEC-AC4C-529D95E5F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Zadatak 1</a:t>
            </a:r>
          </a:p>
        </p:txBody>
      </p:sp>
      <p:graphicFrame>
        <p:nvGraphicFramePr>
          <p:cNvPr id="5" name="Tablica 5">
            <a:extLst>
              <a:ext uri="{FF2B5EF4-FFF2-40B4-BE49-F238E27FC236}">
                <a16:creationId xmlns:a16="http://schemas.microsoft.com/office/drawing/2014/main" id="{3D588AFB-228F-4706-9EA3-3F383AD9A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061141"/>
              </p:ext>
            </p:extLst>
          </p:nvPr>
        </p:nvGraphicFramePr>
        <p:xfrm>
          <a:off x="1102327" y="4097640"/>
          <a:ext cx="8128000" cy="1325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69975774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909837647"/>
                    </a:ext>
                  </a:extLst>
                </a:gridCol>
              </a:tblGrid>
              <a:tr h="567056">
                <a:tc>
                  <a:txBody>
                    <a:bodyPr/>
                    <a:lstStyle/>
                    <a:p>
                      <a:r>
                        <a:rPr lang="hr-HR" sz="2000" dirty="0">
                          <a:solidFill>
                            <a:schemeClr val="tx1"/>
                          </a:solidFill>
                          <a:latin typeface="Adobe Caslon Pro" panose="0205050205050A020403" pitchFamily="18" charset="-18"/>
                        </a:rPr>
                        <a:t>PROMJENJIVE RIJEČI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dirty="0">
                          <a:solidFill>
                            <a:schemeClr val="tx1"/>
                          </a:solidFill>
                          <a:latin typeface="Adobe Caslon Pro" panose="0205050205050A020403" pitchFamily="18" charset="-18"/>
                        </a:rPr>
                        <a:t>NEPROMJENJIVE RIJEČI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710975"/>
                  </a:ext>
                </a:extLst>
              </a:tr>
              <a:tr h="758507"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endParaRPr lang="hr-HR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329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795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407C226-2F8D-408E-B3D4-55299711A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656" y="1255781"/>
            <a:ext cx="10664687" cy="4641436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hr-HR" dirty="0">
                <a:latin typeface="Adobe Caslon Pro" panose="0205050205050A020403" pitchFamily="18" charset="-18"/>
              </a:rPr>
              <a:t>Prepišite rečenice.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Noćas se već rodio jedan skladatelj i jedan slikar.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Majka nije slušala bolničarku Zoru dok je o Tomici govorila kao o velikome piscu.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No, godine prolaze, a Tomica ima sve same jedinice i dvojke iz lektire.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2. Ispišite imenice (u obliku u kojemu se pojavljuju u rečenicama) i odvojite okomitom crtom osnovu od nastavka.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3. Podcrtajte u rečenicama nepromjenjive riječi.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6738EF28-4CFE-42C9-A023-4E16D2143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Zadatak 2</a:t>
            </a:r>
          </a:p>
        </p:txBody>
      </p:sp>
    </p:spTree>
    <p:extLst>
      <p:ext uri="{BB962C8B-B14F-4D97-AF65-F5344CB8AC3E}">
        <p14:creationId xmlns:p14="http://schemas.microsoft.com/office/powerpoint/2010/main" val="247813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>
            <a:extLst>
              <a:ext uri="{FF2B5EF4-FFF2-40B4-BE49-F238E27FC236}">
                <a16:creationId xmlns:a16="http://schemas.microsoft.com/office/drawing/2014/main" id="{48392A52-8D36-4200-933E-4248A8E387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>
                <a:latin typeface="Adobe Caslon Pro" panose="0205050205050A020403" pitchFamily="18" charset="-18"/>
              </a:rPr>
              <a:t>ODGOJNO-OBRAZOVNI ISHODI</a:t>
            </a:r>
          </a:p>
        </p:txBody>
      </p:sp>
      <p:sp>
        <p:nvSpPr>
          <p:cNvPr id="3075" name="Rezervirano mjesto sadržaja 2">
            <a:extLst>
              <a:ext uri="{FF2B5EF4-FFF2-40B4-BE49-F238E27FC236}">
                <a16:creationId xmlns:a16="http://schemas.microsoft.com/office/drawing/2014/main" id="{A35E35C7-491E-4F77-A27D-E82EAD0C72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dirty="0">
                <a:latin typeface="Adobe Caslon Pro" panose="0205050205050A020403" pitchFamily="18" charset="-18"/>
              </a:rPr>
              <a:t>OŠ HJ A.5.5. Učenik oblikuje tekst i primjenjuje znanja o promjenjivim i nepromjenjivim riječima na oglednim i čestim primjerima.</a:t>
            </a:r>
          </a:p>
          <a:p>
            <a:pPr marL="0" indent="0">
              <a:buNone/>
            </a:pPr>
            <a:endParaRPr lang="hr-HR" altLang="sr-Latn-RS" dirty="0">
              <a:latin typeface="Adobe Caslon Pro" panose="0205050205050A020403" pitchFamily="18" charset="-18"/>
            </a:endParaRPr>
          </a:p>
          <a:p>
            <a:r>
              <a:rPr lang="hr-HR" altLang="sr-Latn-RS" dirty="0">
                <a:latin typeface="Adobe Caslon Pro" panose="0205050205050A020403" pitchFamily="18" charset="-18"/>
              </a:rPr>
              <a:t>Učenik razlikuje promjenjive i nepromjenjive riječi.</a:t>
            </a:r>
          </a:p>
          <a:p>
            <a:r>
              <a:rPr lang="hr-HR" altLang="sr-Latn-RS" dirty="0">
                <a:latin typeface="Adobe Caslon Pro" panose="0205050205050A020403" pitchFamily="18" charset="-18"/>
              </a:rPr>
              <a:t>Učenik razlikuje osnovu od nastavka u različitim oblicima riječi.</a:t>
            </a:r>
          </a:p>
          <a:p>
            <a:pPr marL="0" indent="0">
              <a:buNone/>
            </a:pPr>
            <a:endParaRPr lang="hr-HR" altLang="sr-Latn-RS" dirty="0">
              <a:latin typeface="Adobe Caslon Pro" panose="0205050205050A020403" pitchFamily="18" charset="-1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434AE36-CD54-4D7B-AD56-718DC4B61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458670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1. Prepišite rečenice.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dirty="0">
                <a:solidFill>
                  <a:srgbClr val="7030A0"/>
                </a:solidFill>
                <a:latin typeface="Adobe Caslon Pro" panose="0205050205050A020403" pitchFamily="18" charset="-18"/>
              </a:rPr>
              <a:t>Veliko gradsko šetalište dobro je mjesto za čovjeka poput mene. Vidi se cijeli grad kao na dlanu. Vjetar se neprestano šulja drvoredom i šapuće novosti.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dirty="0">
                <a:latin typeface="Adobe Caslon Pro" panose="0205050205050A020403" pitchFamily="18" charset="-18"/>
              </a:rPr>
              <a:t>2. Ispišite sve promjenjive riječi i svrstajte ih u tablicu prema njihovoj vrsti (imenica, pridjev ili glagol).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D707DAEC-996C-428B-8E6D-8A74147A7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Zadatak 3</a:t>
            </a:r>
          </a:p>
        </p:txBody>
      </p:sp>
    </p:spTree>
    <p:extLst>
      <p:ext uri="{BB962C8B-B14F-4D97-AF65-F5344CB8AC3E}">
        <p14:creationId xmlns:p14="http://schemas.microsoft.com/office/powerpoint/2010/main" val="3568919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975B67-06C9-47D4-B7FD-8932ED7C1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925" y="1534332"/>
            <a:ext cx="10671875" cy="4642631"/>
          </a:xfrm>
        </p:spPr>
        <p:txBody>
          <a:bodyPr/>
          <a:lstStyle/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1. Zadane nepromjenjive riječi upišite u rečenice tako da rečenice imaju smisla: </a:t>
            </a:r>
            <a:r>
              <a:rPr lang="hr-HR" b="1" dirty="0">
                <a:solidFill>
                  <a:srgbClr val="7030A0"/>
                </a:solidFill>
                <a:latin typeface="Adobe Caslon Pro" panose="0205050205050A020403" pitchFamily="18" charset="-18"/>
              </a:rPr>
              <a:t>točno, nikad, u, teško, a, vrlo, ne, ili</a:t>
            </a:r>
            <a:r>
              <a:rPr lang="hr-HR" dirty="0">
                <a:latin typeface="Adobe Caslon Pro" panose="0205050205050A020403" pitchFamily="18" charset="-18"/>
              </a:rPr>
              <a:t>.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___________ se ___________ zna što se ___________ događa ___________ nekoj čovječjoj ___________ psećoj glavi. 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Tuđe su glave ___________ zagonetna stvar, ___________ misli se ___________ mogu  prisluškivati.</a:t>
            </a:r>
          </a:p>
          <a:p>
            <a:pPr marL="0" indent="0">
              <a:buNone/>
            </a:pPr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2. Napiši tri različite rečenice u kojima ćeš uporabiti istu nepromjenjivu riječ prema vlastitom odabiru.</a:t>
            </a:r>
          </a:p>
          <a:p>
            <a:pPr marL="0" indent="0">
              <a:buNone/>
            </a:pPr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buNone/>
            </a:pPr>
            <a:endParaRPr lang="hr-HR" dirty="0">
              <a:latin typeface="Adobe Caslon Pro" panose="0205050205050A020403" pitchFamily="18" charset="-18"/>
            </a:endParaRP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6F022E4A-2277-4661-A6D8-A58E4CA83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Zadatak 4</a:t>
            </a:r>
          </a:p>
        </p:txBody>
      </p:sp>
    </p:spTree>
    <p:extLst>
      <p:ext uri="{BB962C8B-B14F-4D97-AF65-F5344CB8AC3E}">
        <p14:creationId xmlns:p14="http://schemas.microsoft.com/office/powerpoint/2010/main" val="1131449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DEA0C3F8-F253-49D9-BC63-AECB78BAE5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  <p:sp>
        <p:nvSpPr>
          <p:cNvPr id="5123" name="Rezervirano mjesto sadržaja 2">
            <a:extLst>
              <a:ext uri="{FF2B5EF4-FFF2-40B4-BE49-F238E27FC236}">
                <a16:creationId xmlns:a16="http://schemas.microsoft.com/office/drawing/2014/main" id="{223AFC8D-C8DC-4765-90BE-6845064FAC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dirty="0">
                <a:latin typeface="Adobe Caslon Pro" panose="0205050205050A020403" pitchFamily="18" charset="-18"/>
              </a:rPr>
              <a:t>Promotrite sljedeću rečenicu.</a:t>
            </a:r>
          </a:p>
          <a:p>
            <a:pPr marL="0" indent="0">
              <a:buNone/>
            </a:pPr>
            <a:r>
              <a:rPr lang="hr-HR" altLang="sr-Latn-RS" dirty="0">
                <a:solidFill>
                  <a:srgbClr val="7030A0"/>
                </a:solidFill>
                <a:latin typeface="Adobe Caslon Pro" panose="0205050205050A020403" pitchFamily="18" charset="-18"/>
              </a:rPr>
              <a:t>Klaru je iz </a:t>
            </a:r>
            <a:r>
              <a:rPr lang="hr-HR" altLang="sr-Latn-RS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velika torbom </a:t>
            </a:r>
            <a:r>
              <a:rPr lang="hr-HR" altLang="sr-Latn-RS" dirty="0">
                <a:solidFill>
                  <a:srgbClr val="7030A0"/>
                </a:solidFill>
                <a:latin typeface="Adobe Caslon Pro" panose="0205050205050A020403" pitchFamily="18" charset="-18"/>
              </a:rPr>
              <a:t>izvadila bloka za skiciranje.</a:t>
            </a:r>
          </a:p>
          <a:p>
            <a:pPr marL="0" indent="0">
              <a:buNone/>
            </a:pPr>
            <a:endParaRPr lang="hr-HR" altLang="sr-Latn-RS" dirty="0">
              <a:latin typeface="Adobe Caslon Pro" panose="0205050205050A020403" pitchFamily="18" charset="-18"/>
            </a:endParaRPr>
          </a:p>
          <a:p>
            <a:r>
              <a:rPr lang="hr-HR" altLang="sr-Latn-RS" dirty="0" smtClean="0">
                <a:latin typeface="Adobe Caslon Pro" panose="0205050205050A020403" pitchFamily="18" charset="-18"/>
              </a:rPr>
              <a:t>Koji oblici riječi nisu pravilno napisani? Podcrtajte ih.</a:t>
            </a:r>
          </a:p>
          <a:p>
            <a:pPr marL="0" indent="0">
              <a:buNone/>
            </a:pPr>
            <a:r>
              <a:rPr lang="hr-HR" altLang="sr-Latn-RS" u="sng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Klaru</a:t>
            </a:r>
            <a:r>
              <a:rPr lang="hr-HR" altLang="sr-Latn-RS" dirty="0" smtClean="0">
                <a:latin typeface="Adobe Caslon Pro" panose="0205050205050A020403" pitchFamily="18" charset="-18"/>
              </a:rPr>
              <a:t> je iz </a:t>
            </a:r>
            <a:r>
              <a:rPr lang="hr-HR" altLang="sr-Latn-RS" u="sng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velika</a:t>
            </a:r>
            <a:r>
              <a:rPr lang="hr-HR" altLang="sr-Latn-RS" dirty="0" smtClean="0">
                <a:latin typeface="Adobe Caslon Pro" panose="0205050205050A020403" pitchFamily="18" charset="-18"/>
              </a:rPr>
              <a:t> </a:t>
            </a:r>
            <a:r>
              <a:rPr lang="hr-HR" altLang="sr-Latn-RS" u="sng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torbom</a:t>
            </a:r>
            <a:r>
              <a:rPr lang="hr-HR" altLang="sr-Latn-RS" dirty="0" smtClean="0">
                <a:latin typeface="Adobe Caslon Pro" panose="0205050205050A020403" pitchFamily="18" charset="-18"/>
              </a:rPr>
              <a:t> izvadila </a:t>
            </a:r>
            <a:r>
              <a:rPr lang="hr-HR" altLang="sr-Latn-RS" u="sng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plave</a:t>
            </a:r>
            <a:r>
              <a:rPr lang="hr-HR" altLang="sr-Latn-RS" dirty="0" smtClean="0">
                <a:latin typeface="Adobe Caslon Pro" panose="0205050205050A020403" pitchFamily="18" charset="-18"/>
              </a:rPr>
              <a:t> </a:t>
            </a:r>
            <a:r>
              <a:rPr lang="hr-HR" altLang="sr-Latn-RS" u="sng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bloka</a:t>
            </a:r>
            <a:r>
              <a:rPr lang="hr-HR" altLang="sr-Latn-RS" dirty="0" smtClean="0">
                <a:latin typeface="Adobe Caslon Pro" panose="0205050205050A020403" pitchFamily="18" charset="-18"/>
              </a:rPr>
              <a:t> za skiciranje.</a:t>
            </a:r>
          </a:p>
          <a:p>
            <a:pPr marL="0" indent="0">
              <a:buNone/>
            </a:pPr>
            <a:endParaRPr lang="hr-HR" altLang="sr-Latn-RS" dirty="0">
              <a:latin typeface="Adobe Caslon Pro" panose="0205050205050A020403" pitchFamily="18" charset="-18"/>
            </a:endParaRPr>
          </a:p>
          <a:p>
            <a:r>
              <a:rPr lang="hr-HR" altLang="sr-Latn-RS" dirty="0" smtClean="0">
                <a:latin typeface="Adobe Caslon Pro" panose="0205050205050A020403" pitchFamily="18" charset="-18"/>
              </a:rPr>
              <a:t>Kako rečenica treba glasiti?</a:t>
            </a:r>
          </a:p>
          <a:p>
            <a:pPr marL="0" indent="0">
              <a:buNone/>
            </a:pPr>
            <a:r>
              <a:rPr lang="hr-HR" altLang="sr-Latn-RS" u="sng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Klara</a:t>
            </a:r>
            <a:r>
              <a:rPr lang="hr-HR" altLang="sr-Latn-RS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 je iz </a:t>
            </a:r>
            <a:r>
              <a:rPr lang="hr-HR" altLang="sr-Latn-RS" u="sng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velike</a:t>
            </a:r>
            <a:r>
              <a:rPr lang="hr-HR" altLang="sr-Latn-RS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 </a:t>
            </a:r>
            <a:r>
              <a:rPr lang="hr-HR" altLang="sr-Latn-RS" u="sng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torbe</a:t>
            </a:r>
            <a:r>
              <a:rPr lang="hr-HR" altLang="sr-Latn-RS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 izvadila </a:t>
            </a:r>
            <a:r>
              <a:rPr lang="hr-HR" altLang="sr-Latn-RS" u="sng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plavi</a:t>
            </a:r>
            <a:r>
              <a:rPr lang="hr-HR" altLang="sr-Latn-RS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 </a:t>
            </a:r>
            <a:r>
              <a:rPr lang="hr-HR" altLang="sr-Latn-RS" u="sng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blok</a:t>
            </a:r>
            <a:r>
              <a:rPr lang="hr-HR" altLang="sr-Latn-RS" dirty="0" smtClean="0">
                <a:solidFill>
                  <a:srgbClr val="7030A0"/>
                </a:solidFill>
                <a:latin typeface="Adobe Caslon Pro" panose="0205050205050A020403" pitchFamily="18" charset="-18"/>
              </a:rPr>
              <a:t> za skiciranje.</a:t>
            </a:r>
          </a:p>
          <a:p>
            <a:endParaRPr lang="hr-HR" altLang="sr-Latn-RS" dirty="0">
              <a:latin typeface="Adobe Caslon Pro" panose="0205050205050A020403" pitchFamily="18" charset="-1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4C9BC1C-85A4-44BA-8070-83E055BDC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Adobe Caslon Pro" panose="0205050205050A020403" pitchFamily="18" charset="-18"/>
              </a:rPr>
              <a:t>Što se dogodilo u tim riječima?</a:t>
            </a:r>
          </a:p>
          <a:p>
            <a:pPr marL="0" indent="0">
              <a:buNone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Riječi su </a:t>
            </a:r>
            <a:r>
              <a:rPr lang="hr-HR" dirty="0" smtClean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promijenile 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svoj </a:t>
            </a:r>
            <a:r>
              <a:rPr lang="hr-HR" b="1" u="sng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oblik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.</a:t>
            </a:r>
          </a:p>
          <a:p>
            <a:endParaRPr lang="hr-HR" dirty="0">
              <a:latin typeface="Adobe Caslon Pro" panose="0205050205050A020403" pitchFamily="18" charset="-18"/>
            </a:endParaRPr>
          </a:p>
          <a:p>
            <a:r>
              <a:rPr lang="hr-HR" dirty="0">
                <a:latin typeface="Adobe Caslon Pro" panose="0205050205050A020403" pitchFamily="18" charset="-18"/>
              </a:rPr>
              <a:t>Je li se promijenilo i značenje riječi?</a:t>
            </a:r>
          </a:p>
          <a:p>
            <a:pPr marL="0" indent="0">
              <a:buNone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Značenje riječi </a:t>
            </a:r>
            <a:r>
              <a:rPr lang="hr-HR" b="1" u="sng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nije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 se promijenilo.</a:t>
            </a:r>
          </a:p>
          <a:p>
            <a:endParaRPr lang="hr-HR" dirty="0">
              <a:latin typeface="Adobe Caslon Pro" panose="0205050205050A020403" pitchFamily="18" charset="-18"/>
            </a:endParaRPr>
          </a:p>
          <a:p>
            <a:r>
              <a:rPr lang="hr-HR" dirty="0">
                <a:latin typeface="Adobe Caslon Pro" panose="0205050205050A020403" pitchFamily="18" charset="-18"/>
              </a:rPr>
              <a:t>Kojoj vrsti riječi pripadaju riječi „Klara, velike, torbe, plavi, blok”?</a:t>
            </a:r>
          </a:p>
          <a:p>
            <a:pPr marL="0" indent="0">
              <a:buNone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Ove riječi pripadaju </a:t>
            </a:r>
            <a:r>
              <a:rPr lang="hr-HR" b="1" u="sng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imenicama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 i </a:t>
            </a:r>
            <a:r>
              <a:rPr lang="hr-HR" b="1" u="sng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pridjevima</a:t>
            </a:r>
            <a:r>
              <a:rPr lang="hr-HR" dirty="0">
                <a:solidFill>
                  <a:schemeClr val="accent5">
                    <a:lumMod val="50000"/>
                  </a:schemeClr>
                </a:solidFill>
                <a:latin typeface="Adobe Caslon Pro" panose="0205050205050A020403" pitchFamily="18" charset="-18"/>
              </a:rPr>
              <a:t>.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9A118AD7-A56B-4390-8223-2989A58B1C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66971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392DABD-5F71-45E3-85BD-F4F56C037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Adobe Caslon Pro" panose="0205050205050A020403" pitchFamily="18" charset="-18"/>
              </a:rPr>
              <a:t>Promotrimo sljedeće imenice:</a:t>
            </a:r>
          </a:p>
          <a:p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Klaru				torbom			bloka	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Klara				torbe				blok</a:t>
            </a:r>
          </a:p>
          <a:p>
            <a:pPr marL="0" indent="0">
              <a:buNone/>
            </a:pPr>
            <a:endParaRPr lang="hr-HR" dirty="0">
              <a:latin typeface="Adobe Caslon Pro" panose="0205050205050A020403" pitchFamily="18" charset="-18"/>
            </a:endParaRPr>
          </a:p>
          <a:p>
            <a:r>
              <a:rPr lang="hr-HR" dirty="0">
                <a:latin typeface="Adobe Caslon Pro" panose="0205050205050A020403" pitchFamily="18" charset="-18"/>
              </a:rPr>
              <a:t>Označite glasove koji su se promijenili u tim imenicama.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Klar</a:t>
            </a:r>
            <a:r>
              <a:rPr lang="hr-HR" u="sng" dirty="0">
                <a:highlight>
                  <a:srgbClr val="00FFFF"/>
                </a:highlight>
                <a:latin typeface="Adobe Caslon Pro" panose="0205050205050A020403" pitchFamily="18" charset="-18"/>
              </a:rPr>
              <a:t>u</a:t>
            </a:r>
            <a:r>
              <a:rPr lang="hr-HR" dirty="0">
                <a:latin typeface="Adobe Caslon Pro" panose="0205050205050A020403" pitchFamily="18" charset="-18"/>
              </a:rPr>
              <a:t>				torb</a:t>
            </a:r>
            <a:r>
              <a:rPr lang="hr-HR" u="sng" dirty="0">
                <a:highlight>
                  <a:srgbClr val="00FFFF"/>
                </a:highlight>
                <a:latin typeface="Adobe Caslon Pro" panose="0205050205050A020403" pitchFamily="18" charset="-18"/>
              </a:rPr>
              <a:t>om</a:t>
            </a:r>
            <a:r>
              <a:rPr lang="hr-HR" dirty="0">
                <a:latin typeface="Adobe Caslon Pro" panose="0205050205050A020403" pitchFamily="18" charset="-18"/>
              </a:rPr>
              <a:t>			blok</a:t>
            </a:r>
            <a:r>
              <a:rPr lang="hr-HR" u="sng" dirty="0">
                <a:highlight>
                  <a:srgbClr val="00FFFF"/>
                </a:highlight>
                <a:latin typeface="Adobe Caslon Pro" panose="0205050205050A020403" pitchFamily="18" charset="-18"/>
              </a:rPr>
              <a:t>a</a:t>
            </a:r>
            <a:r>
              <a:rPr lang="hr-HR" dirty="0">
                <a:latin typeface="Adobe Caslon Pro" panose="0205050205050A020403" pitchFamily="18" charset="-18"/>
              </a:rPr>
              <a:t>	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Klar</a:t>
            </a:r>
            <a:r>
              <a:rPr lang="hr-HR" u="sng" dirty="0">
                <a:highlight>
                  <a:srgbClr val="00FFFF"/>
                </a:highlight>
                <a:latin typeface="Adobe Caslon Pro" panose="0205050205050A020403" pitchFamily="18" charset="-18"/>
              </a:rPr>
              <a:t>a</a:t>
            </a:r>
            <a:r>
              <a:rPr lang="hr-HR" dirty="0">
                <a:latin typeface="Adobe Caslon Pro" panose="0205050205050A020403" pitchFamily="18" charset="-18"/>
              </a:rPr>
              <a:t>				torb</a:t>
            </a:r>
            <a:r>
              <a:rPr lang="hr-HR" u="sng" dirty="0">
                <a:highlight>
                  <a:srgbClr val="00FFFF"/>
                </a:highlight>
                <a:latin typeface="Adobe Caslon Pro" panose="0205050205050A020403" pitchFamily="18" charset="-18"/>
              </a:rPr>
              <a:t>e</a:t>
            </a:r>
            <a:r>
              <a:rPr lang="hr-HR" dirty="0">
                <a:latin typeface="Adobe Caslon Pro" panose="0205050205050A020403" pitchFamily="18" charset="-18"/>
              </a:rPr>
              <a:t>				</a:t>
            </a:r>
            <a:r>
              <a:rPr lang="hr-HR" dirty="0" err="1">
                <a:latin typeface="Adobe Caslon Pro" panose="0205050205050A020403" pitchFamily="18" charset="-18"/>
              </a:rPr>
              <a:t>blok</a:t>
            </a:r>
            <a:r>
              <a:rPr lang="hr-HR" dirty="0" err="1">
                <a:highlight>
                  <a:srgbClr val="00FFFF"/>
                </a:highlight>
                <a:latin typeface="Adobe Caslon Pro" panose="0205050205050A020403" pitchFamily="18" charset="-18"/>
              </a:rPr>
              <a:t>ø</a:t>
            </a:r>
            <a:endParaRPr lang="hr-HR" dirty="0">
              <a:highlight>
                <a:srgbClr val="00FFFF"/>
              </a:highlight>
              <a:latin typeface="Adobe Caslon Pro" panose="0205050205050A020403" pitchFamily="18" charset="-18"/>
            </a:endParaRPr>
          </a:p>
          <a:p>
            <a:pPr marL="0" indent="0">
              <a:buNone/>
            </a:pPr>
            <a:endParaRPr lang="hr-HR" dirty="0">
              <a:latin typeface="Adobe Caslon Pro" panose="0205050205050A020403" pitchFamily="18" charset="-18"/>
            </a:endParaRP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2D14AE8B-114A-4117-B085-39DB5856FC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 - imenice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9844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66DE70C-3F96-489D-9B9F-AD52DAC87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307"/>
            <a:ext cx="10515600" cy="5010568"/>
          </a:xfrm>
        </p:spPr>
        <p:txBody>
          <a:bodyPr/>
          <a:lstStyle/>
          <a:p>
            <a:r>
              <a:rPr lang="hr-HR" dirty="0">
                <a:latin typeface="Adobe Caslon Pro" panose="0205050205050A020403" pitchFamily="18" charset="-18"/>
              </a:rPr>
              <a:t>Od kojih se dijelova sastoje te imenice?</a:t>
            </a:r>
          </a:p>
          <a:p>
            <a:pPr marL="0" indent="0">
              <a:buNone/>
            </a:pPr>
            <a:endParaRPr lang="hr-HR" dirty="0">
              <a:highlight>
                <a:srgbClr val="FFFF00"/>
              </a:highlight>
              <a:latin typeface="Adobe Caslon Pro" panose="0205050205050A020403" pitchFamily="18" charset="-18"/>
            </a:endParaRPr>
          </a:p>
          <a:p>
            <a:pPr marL="0" indent="0">
              <a:buNone/>
            </a:pPr>
            <a:r>
              <a:rPr lang="hr-HR" dirty="0">
                <a:highlight>
                  <a:srgbClr val="FFFF00"/>
                </a:highlight>
                <a:latin typeface="Adobe Caslon Pro" panose="0205050205050A020403" pitchFamily="18" charset="-18"/>
              </a:rPr>
              <a:t>Klar</a:t>
            </a:r>
            <a:r>
              <a:rPr lang="hr-HR" dirty="0">
                <a:latin typeface="Adobe Caslon Pro" panose="0205050205050A020403" pitchFamily="18" charset="-18"/>
              </a:rPr>
              <a:t>u		</a:t>
            </a:r>
            <a:r>
              <a:rPr lang="hr-HR" dirty="0">
                <a:highlight>
                  <a:srgbClr val="FFFF00"/>
                </a:highlight>
                <a:latin typeface="Adobe Caslon Pro" panose="0205050205050A020403" pitchFamily="18" charset="-18"/>
              </a:rPr>
              <a:t>torb</a:t>
            </a:r>
            <a:r>
              <a:rPr lang="hr-HR" dirty="0">
                <a:latin typeface="Adobe Caslon Pro" panose="0205050205050A020403" pitchFamily="18" charset="-18"/>
              </a:rPr>
              <a:t>om	</a:t>
            </a:r>
            <a:r>
              <a:rPr lang="hr-HR" dirty="0">
                <a:highlight>
                  <a:srgbClr val="FFFF00"/>
                </a:highlight>
                <a:latin typeface="Adobe Caslon Pro" panose="0205050205050A020403" pitchFamily="18" charset="-18"/>
              </a:rPr>
              <a:t>blok</a:t>
            </a:r>
            <a:r>
              <a:rPr lang="hr-HR" dirty="0">
                <a:latin typeface="Adobe Caslon Pro" panose="0205050205050A020403" pitchFamily="18" charset="-18"/>
              </a:rPr>
              <a:t>a</a:t>
            </a:r>
          </a:p>
          <a:p>
            <a:pPr marL="0" indent="0">
              <a:buNone/>
            </a:pPr>
            <a:r>
              <a:rPr lang="hr-HR" dirty="0">
                <a:highlight>
                  <a:srgbClr val="FFFF00"/>
                </a:highlight>
                <a:latin typeface="Adobe Caslon Pro" panose="0205050205050A020403" pitchFamily="18" charset="-18"/>
              </a:rPr>
              <a:t>Klar</a:t>
            </a:r>
            <a:r>
              <a:rPr lang="hr-HR" dirty="0">
                <a:latin typeface="Adobe Caslon Pro" panose="0205050205050A020403" pitchFamily="18" charset="-18"/>
              </a:rPr>
              <a:t>a		</a:t>
            </a:r>
            <a:r>
              <a:rPr lang="hr-HR" dirty="0">
                <a:highlight>
                  <a:srgbClr val="FFFF00"/>
                </a:highlight>
                <a:latin typeface="Adobe Caslon Pro" panose="0205050205050A020403" pitchFamily="18" charset="-18"/>
              </a:rPr>
              <a:t>torb</a:t>
            </a:r>
            <a:r>
              <a:rPr lang="hr-HR" dirty="0">
                <a:latin typeface="Adobe Caslon Pro" panose="0205050205050A020403" pitchFamily="18" charset="-18"/>
              </a:rPr>
              <a:t>e		</a:t>
            </a:r>
            <a:r>
              <a:rPr lang="hr-HR" dirty="0">
                <a:highlight>
                  <a:srgbClr val="FFFF00"/>
                </a:highlight>
                <a:latin typeface="Adobe Caslon Pro" panose="0205050205050A020403" pitchFamily="18" charset="-18"/>
              </a:rPr>
              <a:t>blok</a:t>
            </a:r>
          </a:p>
          <a:p>
            <a:pPr marL="0" indent="0">
              <a:buNone/>
            </a:pPr>
            <a:endParaRPr lang="hr-HR" dirty="0">
              <a:highlight>
                <a:srgbClr val="FFFF00"/>
              </a:highlight>
              <a:latin typeface="Adobe Caslon Pro" panose="0205050205050A020403" pitchFamily="18" charset="-18"/>
            </a:endParaRP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            </a:t>
            </a:r>
            <a:r>
              <a:rPr lang="hr-HR" b="1" dirty="0">
                <a:solidFill>
                  <a:srgbClr val="FF0000"/>
                </a:solidFill>
                <a:latin typeface="Adobe Caslon Pro" panose="0205050205050A020403" pitchFamily="18" charset="-18"/>
              </a:rPr>
              <a:t>OSNOVA</a:t>
            </a:r>
          </a:p>
          <a:p>
            <a:pPr marL="0" indent="0">
              <a:buNone/>
            </a:pPr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Zaključimo:</a:t>
            </a:r>
          </a:p>
          <a:p>
            <a:pPr>
              <a:buFontTx/>
              <a:buChar char="-"/>
            </a:pPr>
            <a:r>
              <a:rPr lang="hr-HR" u="sng" dirty="0">
                <a:latin typeface="Adobe Caslon Pro" panose="0205050205050A020403" pitchFamily="18" charset="-18"/>
              </a:rPr>
              <a:t>prvi dio </a:t>
            </a:r>
            <a:r>
              <a:rPr lang="hr-HR" dirty="0">
                <a:latin typeface="Adobe Caslon Pro" panose="0205050205050A020403" pitchFamily="18" charset="-18"/>
              </a:rPr>
              <a:t>imenice tvori skup glasova </a:t>
            </a:r>
            <a:r>
              <a:rPr lang="hr-HR" dirty="0" err="1">
                <a:latin typeface="Adobe Caslon Pro" panose="0205050205050A020403" pitchFamily="18" charset="-18"/>
              </a:rPr>
              <a:t>Klar</a:t>
            </a:r>
            <a:r>
              <a:rPr lang="hr-HR" dirty="0">
                <a:latin typeface="Adobe Caslon Pro" panose="0205050205050A020403" pitchFamily="18" charset="-18"/>
              </a:rPr>
              <a:t>- / </a:t>
            </a:r>
            <a:r>
              <a:rPr lang="hr-HR" dirty="0" err="1">
                <a:latin typeface="Adobe Caslon Pro" panose="0205050205050A020403" pitchFamily="18" charset="-18"/>
              </a:rPr>
              <a:t>torb</a:t>
            </a:r>
            <a:r>
              <a:rPr lang="hr-HR" dirty="0">
                <a:latin typeface="Adobe Caslon Pro" panose="0205050205050A020403" pitchFamily="18" charset="-18"/>
              </a:rPr>
              <a:t>- / blok-</a:t>
            </a:r>
          </a:p>
          <a:p>
            <a:pPr>
              <a:buFontTx/>
              <a:buChar char="-"/>
            </a:pPr>
            <a:r>
              <a:rPr lang="hr-HR" dirty="0">
                <a:latin typeface="Adobe Caslon Pro" panose="0205050205050A020403" pitchFamily="18" charset="-18"/>
              </a:rPr>
              <a:t>taj je dio nepromjenjiv i nazivamo ga </a:t>
            </a:r>
            <a:r>
              <a:rPr lang="hr-HR" u="sng" dirty="0">
                <a:highlight>
                  <a:srgbClr val="FFFF00"/>
                </a:highlight>
                <a:latin typeface="Adobe Caslon Pro" panose="0205050205050A020403" pitchFamily="18" charset="-18"/>
              </a:rPr>
              <a:t>OSNOVA</a:t>
            </a:r>
            <a:r>
              <a:rPr lang="hr-HR" dirty="0">
                <a:latin typeface="Adobe Caslon Pro" panose="0205050205050A020403" pitchFamily="18" charset="-18"/>
              </a:rPr>
              <a:t> riječi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4851635A-BCE8-4AF5-B268-9576C0AC5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 - imenice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  <p:cxnSp>
        <p:nvCxnSpPr>
          <p:cNvPr id="6" name="Ravni poveznik sa strelicom 5">
            <a:extLst>
              <a:ext uri="{FF2B5EF4-FFF2-40B4-BE49-F238E27FC236}">
                <a16:creationId xmlns:a16="http://schemas.microsoft.com/office/drawing/2014/main" id="{310FB5CA-BE4D-45DB-8A6D-BA9CC619A85D}"/>
              </a:ext>
            </a:extLst>
          </p:cNvPr>
          <p:cNvCxnSpPr>
            <a:cxnSpLocks/>
          </p:cNvCxnSpPr>
          <p:nvPr/>
        </p:nvCxnSpPr>
        <p:spPr>
          <a:xfrm>
            <a:off x="1427747" y="3429000"/>
            <a:ext cx="1010653" cy="485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sa strelicom 7">
            <a:extLst>
              <a:ext uri="{FF2B5EF4-FFF2-40B4-BE49-F238E27FC236}">
                <a16:creationId xmlns:a16="http://schemas.microsoft.com/office/drawing/2014/main" id="{E43AC1E8-09FB-4137-98DD-17CBA82FA432}"/>
              </a:ext>
            </a:extLst>
          </p:cNvPr>
          <p:cNvCxnSpPr>
            <a:cxnSpLocks/>
          </p:cNvCxnSpPr>
          <p:nvPr/>
        </p:nvCxnSpPr>
        <p:spPr>
          <a:xfrm>
            <a:off x="2919663" y="3429000"/>
            <a:ext cx="0" cy="485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>
            <a:extLst>
              <a:ext uri="{FF2B5EF4-FFF2-40B4-BE49-F238E27FC236}">
                <a16:creationId xmlns:a16="http://schemas.microsoft.com/office/drawing/2014/main" id="{09C2DE02-5813-4E9D-843B-73265D1A7C68}"/>
              </a:ext>
            </a:extLst>
          </p:cNvPr>
          <p:cNvCxnSpPr>
            <a:cxnSpLocks/>
          </p:cNvCxnSpPr>
          <p:nvPr/>
        </p:nvCxnSpPr>
        <p:spPr>
          <a:xfrm flipH="1">
            <a:off x="3256547" y="3429000"/>
            <a:ext cx="1604211" cy="485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27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6EE7511-22DE-4E7D-ADBC-D1D6F4915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8552"/>
            <a:ext cx="10515600" cy="3960354"/>
          </a:xfrm>
        </p:spPr>
        <p:txBody>
          <a:bodyPr/>
          <a:lstStyle/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Klar</a:t>
            </a:r>
            <a:r>
              <a:rPr lang="hr-HR" dirty="0">
                <a:highlight>
                  <a:srgbClr val="00FFFF"/>
                </a:highlight>
                <a:latin typeface="Adobe Caslon Pro" panose="0205050205050A020403" pitchFamily="18" charset="-18"/>
              </a:rPr>
              <a:t>u</a:t>
            </a:r>
            <a:r>
              <a:rPr lang="hr-HR" dirty="0">
                <a:latin typeface="Adobe Caslon Pro" panose="0205050205050A020403" pitchFamily="18" charset="-18"/>
              </a:rPr>
              <a:t>		torb</a:t>
            </a:r>
            <a:r>
              <a:rPr lang="hr-HR" dirty="0">
                <a:highlight>
                  <a:srgbClr val="00FFFF"/>
                </a:highlight>
                <a:latin typeface="Adobe Caslon Pro" panose="0205050205050A020403" pitchFamily="18" charset="-18"/>
              </a:rPr>
              <a:t>om</a:t>
            </a:r>
            <a:r>
              <a:rPr lang="hr-HR" dirty="0">
                <a:latin typeface="Adobe Caslon Pro" panose="0205050205050A020403" pitchFamily="18" charset="-18"/>
              </a:rPr>
              <a:t>	blok</a:t>
            </a:r>
            <a:r>
              <a:rPr lang="hr-HR" dirty="0">
                <a:highlight>
                  <a:srgbClr val="00FFFF"/>
                </a:highlight>
                <a:latin typeface="Adobe Caslon Pro" panose="0205050205050A020403" pitchFamily="18" charset="-18"/>
              </a:rPr>
              <a:t>a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Klar</a:t>
            </a:r>
            <a:r>
              <a:rPr lang="hr-HR" dirty="0">
                <a:highlight>
                  <a:srgbClr val="00FFFF"/>
                </a:highlight>
                <a:latin typeface="Adobe Caslon Pro" panose="0205050205050A020403" pitchFamily="18" charset="-18"/>
              </a:rPr>
              <a:t>a</a:t>
            </a:r>
            <a:r>
              <a:rPr lang="hr-HR" dirty="0">
                <a:latin typeface="Adobe Caslon Pro" panose="0205050205050A020403" pitchFamily="18" charset="-18"/>
              </a:rPr>
              <a:t>		torb</a:t>
            </a:r>
            <a:r>
              <a:rPr lang="hr-HR" dirty="0">
                <a:highlight>
                  <a:srgbClr val="00FFFF"/>
                </a:highlight>
                <a:latin typeface="Adobe Caslon Pro" panose="0205050205050A020403" pitchFamily="18" charset="-18"/>
              </a:rPr>
              <a:t>e</a:t>
            </a:r>
            <a:r>
              <a:rPr lang="hr-HR" dirty="0">
                <a:latin typeface="Adobe Caslon Pro" panose="0205050205050A020403" pitchFamily="18" charset="-18"/>
              </a:rPr>
              <a:t>		</a:t>
            </a:r>
            <a:r>
              <a:rPr lang="hr-HR" dirty="0" err="1">
                <a:latin typeface="Adobe Caslon Pro" panose="0205050205050A020403" pitchFamily="18" charset="-18"/>
              </a:rPr>
              <a:t>blok</a:t>
            </a:r>
            <a:r>
              <a:rPr lang="hr-HR" dirty="0" err="1">
                <a:highlight>
                  <a:srgbClr val="00FFFF"/>
                </a:highlight>
                <a:latin typeface="Adobe Caslon Pro" panose="0205050205050A020403" pitchFamily="18" charset="-18"/>
              </a:rPr>
              <a:t>ø</a:t>
            </a:r>
            <a:endParaRPr lang="hr-HR" dirty="0">
              <a:highlight>
                <a:srgbClr val="00FFFF"/>
              </a:highlight>
              <a:latin typeface="Adobe Caslon Pro" panose="0205050205050A020403" pitchFamily="18" charset="-18"/>
            </a:endParaRPr>
          </a:p>
          <a:p>
            <a:pPr marL="0" indent="0">
              <a:buNone/>
            </a:pPr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              </a:t>
            </a:r>
            <a:r>
              <a:rPr lang="hr-HR" b="1" dirty="0">
                <a:solidFill>
                  <a:srgbClr val="FF0000"/>
                </a:solidFill>
                <a:latin typeface="Adobe Caslon Pro" panose="0205050205050A020403" pitchFamily="18" charset="-18"/>
              </a:rPr>
              <a:t>NASTAVAK</a:t>
            </a:r>
          </a:p>
          <a:p>
            <a:pPr marL="0" indent="0">
              <a:buNone/>
            </a:pPr>
            <a:endParaRPr lang="hr-HR" b="1" dirty="0">
              <a:solidFill>
                <a:srgbClr val="FF0000"/>
              </a:solidFill>
              <a:latin typeface="Adobe Caslon Pro" panose="0205050205050A020403" pitchFamily="18" charset="-18"/>
            </a:endParaRPr>
          </a:p>
          <a:p>
            <a:r>
              <a:rPr lang="hr-HR" u="sng" dirty="0">
                <a:latin typeface="Adobe Caslon Pro" panose="0205050205050A020403" pitchFamily="18" charset="-18"/>
              </a:rPr>
              <a:t>drugi dio </a:t>
            </a:r>
            <a:r>
              <a:rPr lang="hr-HR" dirty="0">
                <a:latin typeface="Adobe Caslon Pro" panose="0205050205050A020403" pitchFamily="18" charset="-18"/>
              </a:rPr>
              <a:t>čine glasovi –u/-a, -om/-e, -a/-ø</a:t>
            </a:r>
          </a:p>
          <a:p>
            <a:r>
              <a:rPr lang="hr-HR" dirty="0">
                <a:latin typeface="Adobe Caslon Pro" panose="0205050205050A020403" pitchFamily="18" charset="-18"/>
              </a:rPr>
              <a:t>drugi je dio imenica promjenjiv i nazivamo ga </a:t>
            </a:r>
            <a:r>
              <a:rPr lang="hr-HR" u="sng" dirty="0">
                <a:highlight>
                  <a:srgbClr val="00FFFF"/>
                </a:highlight>
                <a:latin typeface="Adobe Caslon Pro" panose="0205050205050A020403" pitchFamily="18" charset="-18"/>
              </a:rPr>
              <a:t>NASTAVAK</a:t>
            </a:r>
          </a:p>
          <a:p>
            <a:pPr marL="0" indent="0">
              <a:buNone/>
            </a:pPr>
            <a:endParaRPr lang="hr-HR" dirty="0">
              <a:latin typeface="Adobe Caslon Pro" panose="0205050205050A020403" pitchFamily="18" charset="-18"/>
            </a:endParaRP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8ED57C7E-4536-455A-90DA-DED904525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15690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 - imenice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  <p:cxnSp>
        <p:nvCxnSpPr>
          <p:cNvPr id="6" name="Ravni poveznik sa strelicom 5">
            <a:extLst>
              <a:ext uri="{FF2B5EF4-FFF2-40B4-BE49-F238E27FC236}">
                <a16:creationId xmlns:a16="http://schemas.microsoft.com/office/drawing/2014/main" id="{28FEB298-9677-4517-ACD2-C0EF047483CD}"/>
              </a:ext>
            </a:extLst>
          </p:cNvPr>
          <p:cNvCxnSpPr>
            <a:cxnSpLocks/>
          </p:cNvCxnSpPr>
          <p:nvPr/>
        </p:nvCxnSpPr>
        <p:spPr>
          <a:xfrm>
            <a:off x="1755608" y="2511239"/>
            <a:ext cx="776037" cy="629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sa strelicom 7">
            <a:extLst>
              <a:ext uri="{FF2B5EF4-FFF2-40B4-BE49-F238E27FC236}">
                <a16:creationId xmlns:a16="http://schemas.microsoft.com/office/drawing/2014/main" id="{A6F9DD90-9C91-4DEC-8834-E7A01CBEE782}"/>
              </a:ext>
            </a:extLst>
          </p:cNvPr>
          <p:cNvCxnSpPr>
            <a:cxnSpLocks/>
          </p:cNvCxnSpPr>
          <p:nvPr/>
        </p:nvCxnSpPr>
        <p:spPr>
          <a:xfrm>
            <a:off x="3449052" y="2695073"/>
            <a:ext cx="0" cy="481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>
            <a:extLst>
              <a:ext uri="{FF2B5EF4-FFF2-40B4-BE49-F238E27FC236}">
                <a16:creationId xmlns:a16="http://schemas.microsoft.com/office/drawing/2014/main" id="{7E582568-9C65-474A-BD29-46F46E191A2D}"/>
              </a:ext>
            </a:extLst>
          </p:cNvPr>
          <p:cNvCxnSpPr>
            <a:cxnSpLocks/>
          </p:cNvCxnSpPr>
          <p:nvPr/>
        </p:nvCxnSpPr>
        <p:spPr>
          <a:xfrm flipH="1">
            <a:off x="3777915" y="2592544"/>
            <a:ext cx="1267328" cy="513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311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FAE155F-5AE9-436D-8BEA-31EF5DB4B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r-HR" sz="3600" dirty="0">
                <a:latin typeface="Adobe Caslon Pro" panose="0205050205050A020403" pitchFamily="18" charset="-18"/>
              </a:rPr>
              <a:t>Zaključimo: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hr-HR" sz="3600" b="1" dirty="0">
                <a:solidFill>
                  <a:srgbClr val="FF0000"/>
                </a:solidFill>
                <a:latin typeface="Adobe Caslon Pro" panose="0205050205050A020403" pitchFamily="18" charset="-18"/>
              </a:rPr>
              <a:t>imenice</a:t>
            </a:r>
            <a:r>
              <a:rPr lang="hr-HR" sz="3600" dirty="0">
                <a:latin typeface="Adobe Caslon Pro" panose="0205050205050A020403" pitchFamily="18" charset="-18"/>
              </a:rPr>
              <a:t> su promjenjive riječi jer mijenjaju svoj oblik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hr-HR" sz="3600" dirty="0">
                <a:latin typeface="Adobe Caslon Pro" panose="0205050205050A020403" pitchFamily="18" charset="-18"/>
              </a:rPr>
              <a:t>na nepromjenjivu osnovu dodajemo različite nastavke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hr-HR" sz="3600" dirty="0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93746098-F02A-4BD7-95A5-C639A7CE4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Promjenjive </a:t>
            </a:r>
            <a:r>
              <a:rPr lang="hr-HR" altLang="sr-Latn-RS" b="1" dirty="0" smtClean="0">
                <a:solidFill>
                  <a:srgbClr val="FFC000"/>
                </a:solidFill>
                <a:latin typeface="Adobe Caslon Pro" panose="0205050205050A020403" pitchFamily="18" charset="-18"/>
              </a:rPr>
              <a:t>riječi - imenice</a:t>
            </a:r>
            <a:endParaRPr lang="hr-HR" altLang="sr-Latn-RS" b="1" dirty="0">
              <a:solidFill>
                <a:srgbClr val="FFC000"/>
              </a:solidFill>
              <a:latin typeface="Adobe Caslon Pro" panose="0205050205050A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58942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623B12-0FED-4692-A672-20B278E63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660"/>
            <a:ext cx="10515600" cy="4351338"/>
          </a:xfrm>
        </p:spPr>
        <p:txBody>
          <a:bodyPr/>
          <a:lstStyle/>
          <a:p>
            <a:r>
              <a:rPr lang="hr-HR" dirty="0">
                <a:latin typeface="Adobe Caslon Pro" panose="0205050205050A020403" pitchFamily="18" charset="-18"/>
              </a:rPr>
              <a:t>Dopunite rečenice imenicom „sestra”.</a:t>
            </a:r>
          </a:p>
          <a:p>
            <a:endParaRPr lang="hr-HR" dirty="0">
              <a:latin typeface="Adobe Caslon Pro" panose="0205050205050A020403" pitchFamily="18" charset="-18"/>
            </a:endParaRP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Moja _____________ zove se Iva.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Danas nema _____________ kod kuće.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Potiho prilazim _______________.</a:t>
            </a:r>
          </a:p>
          <a:p>
            <a:pPr marL="0" indent="0">
              <a:buNone/>
            </a:pPr>
            <a:r>
              <a:rPr lang="hr-HR" dirty="0">
                <a:latin typeface="Adobe Caslon Pro" panose="0205050205050A020403" pitchFamily="18" charset="-18"/>
              </a:rPr>
              <a:t>Često se smijem sa svojom _______________.</a:t>
            </a: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2C9B4906-E72A-449F-B8D9-E385614B7D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altLang="sr-Latn-RS" b="1" dirty="0">
                <a:solidFill>
                  <a:srgbClr val="FFC000"/>
                </a:solidFill>
                <a:latin typeface="Adobe Caslon Pro" panose="0205050205050A020403" pitchFamily="18" charset="-18"/>
              </a:rPr>
              <a:t>Zadatak</a:t>
            </a:r>
          </a:p>
        </p:txBody>
      </p:sp>
    </p:spTree>
    <p:extLst>
      <p:ext uri="{BB962C8B-B14F-4D97-AF65-F5344CB8AC3E}">
        <p14:creationId xmlns:p14="http://schemas.microsoft.com/office/powerpoint/2010/main" val="3228768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737</Words>
  <Application>Microsoft Office PowerPoint</Application>
  <PresentationFormat>Široki zaslon</PresentationFormat>
  <Paragraphs>157</Paragraphs>
  <Slides>21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7" baseType="lpstr">
      <vt:lpstr>Adobe Caslon Pro</vt:lpstr>
      <vt:lpstr>Adobe Hebrew</vt:lpstr>
      <vt:lpstr>Arial</vt:lpstr>
      <vt:lpstr>Calibri</vt:lpstr>
      <vt:lpstr>Calibri Light</vt:lpstr>
      <vt:lpstr>Tema sustava Office</vt:lpstr>
      <vt:lpstr>PROMJENJIVE I NEPROMJENJIVE RIJEČI</vt:lpstr>
      <vt:lpstr>ODGOJNO-OBRAZOVNI ISHODI</vt:lpstr>
      <vt:lpstr>Promjenjive riječi</vt:lpstr>
      <vt:lpstr>Promjenjive riječi</vt:lpstr>
      <vt:lpstr>Promjenjive riječi - imenice</vt:lpstr>
      <vt:lpstr>Promjenjive riječi - imenice</vt:lpstr>
      <vt:lpstr>Promjenjive riječi - imenice</vt:lpstr>
      <vt:lpstr>Promjenjive riječi - imenice</vt:lpstr>
      <vt:lpstr>Zadatak</vt:lpstr>
      <vt:lpstr>Promjenjive riječi - pridjevi</vt:lpstr>
      <vt:lpstr>Promjenjive riječi - pridjevi</vt:lpstr>
      <vt:lpstr>Zadatak</vt:lpstr>
      <vt:lpstr>Promjenjive riječi - glagoli</vt:lpstr>
      <vt:lpstr>Zadatak</vt:lpstr>
      <vt:lpstr>Promjenjive riječi</vt:lpstr>
      <vt:lpstr>Promjenjive riječi</vt:lpstr>
      <vt:lpstr>Nepromjenjive riječi</vt:lpstr>
      <vt:lpstr>Zadatak 1</vt:lpstr>
      <vt:lpstr>Zadatak 2</vt:lpstr>
      <vt:lpstr>Zadatak 3</vt:lpstr>
      <vt:lpstr>Zadatak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PROMJENJIVE I NEPROMJENJIVE RIJEČI</dc:title>
  <dc:creator>Sanja Bosak</dc:creator>
  <cp:lastModifiedBy>Sanja</cp:lastModifiedBy>
  <cp:revision>156</cp:revision>
  <dcterms:created xsi:type="dcterms:W3CDTF">2020-07-30T13:30:32Z</dcterms:created>
  <dcterms:modified xsi:type="dcterms:W3CDTF">2021-12-28T20:37:11Z</dcterms:modified>
</cp:coreProperties>
</file>